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3" d="100"/>
          <a:sy n="103" d="100"/>
        </p:scale>
        <p:origin x="-20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7CF2C872-F589-4A1D-845F-2FFE91949513}" type="datetimeFigureOut">
              <a:rPr lang="en-US" smtClean="0"/>
              <a:t>5/7/2012</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37B10DF-2AFC-42B8-8037-B4C8CA6FA852}"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2C872-F589-4A1D-845F-2FFE91949513}"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F2C872-F589-4A1D-845F-2FFE91949513}"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7CF2C872-F589-4A1D-845F-2FFE91949513}"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F2C872-F589-4A1D-845F-2FFE91949513}" type="datetimeFigureOut">
              <a:rPr lang="en-US" smtClean="0"/>
              <a:t>5/7/2012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7CF2C872-F589-4A1D-845F-2FFE91949513}" type="datetimeFigureOut">
              <a:rPr lang="en-US" smtClean="0"/>
              <a:t>5/7/2012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37B10DF-2AFC-42B8-8037-B4C8CA6FA852}"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7CF2C872-F589-4A1D-845F-2FFE91949513}" type="datetimeFigureOut">
              <a:rPr lang="en-US" smtClean="0"/>
              <a:t>5/7/2012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F2C872-F589-4A1D-845F-2FFE91949513}" type="datetimeFigureOut">
              <a:rPr lang="en-US" smtClean="0"/>
              <a:t>5/7/2012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F2C872-F589-4A1D-845F-2FFE91949513}" type="datetimeFigureOut">
              <a:rPr lang="en-US" smtClean="0"/>
              <a:t>5/7/2012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CF2C872-F589-4A1D-845F-2FFE91949513}" type="datetimeFigureOut">
              <a:rPr lang="en-US" smtClean="0"/>
              <a:t>5/7/2012</a:t>
            </a:fld>
            <a:endParaRPr lang="en-US"/>
          </a:p>
        </p:txBody>
      </p:sp>
      <p:sp>
        <p:nvSpPr>
          <p:cNvPr id="7" name="Slide Number Placeholder 6"/>
          <p:cNvSpPr>
            <a:spLocks noGrp="1"/>
          </p:cNvSpPr>
          <p:nvPr>
            <p:ph type="sldNum" sz="quarter" idx="12"/>
          </p:nvPr>
        </p:nvSpPr>
        <p:spPr/>
        <p:txBody>
          <a:bodyPr/>
          <a:lstStyle/>
          <a:p>
            <a:fld id="{E37B10DF-2AFC-42B8-8037-B4C8CA6FA852}"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F2C872-F589-4A1D-845F-2FFE91949513}" type="datetimeFigureOut">
              <a:rPr lang="en-US" smtClean="0"/>
              <a:t>5/7/2012</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37B10DF-2AFC-42B8-8037-B4C8CA6FA85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7CF2C872-F589-4A1D-845F-2FFE91949513}" type="datetimeFigureOut">
              <a:rPr lang="en-US" smtClean="0"/>
              <a:t>5/7/2012</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37B10DF-2AFC-42B8-8037-B4C8CA6FA85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Politics of Japan and China</a:t>
            </a:r>
            <a:endParaRPr lang="en-US" dirty="0"/>
          </a:p>
        </p:txBody>
      </p:sp>
      <p:sp>
        <p:nvSpPr>
          <p:cNvPr id="3" name="Subtitle 2"/>
          <p:cNvSpPr>
            <a:spLocks noGrp="1"/>
          </p:cNvSpPr>
          <p:nvPr>
            <p:ph type="subTitle" idx="1"/>
          </p:nvPr>
        </p:nvSpPr>
        <p:spPr/>
        <p:txBody>
          <a:bodyPr/>
          <a:lstStyle/>
          <a:p>
            <a:r>
              <a:rPr lang="en-US" dirty="0" smtClean="0"/>
              <a:t>Caitlin Mundy</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3400" y="381000"/>
            <a:ext cx="3669000" cy="2476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399" y="3352800"/>
            <a:ext cx="3669001" cy="25425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6062250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China is a Communist country and is </a:t>
            </a:r>
            <a:r>
              <a:rPr lang="en-US" dirty="0"/>
              <a:t>a single-party republic ruled by the Communist </a:t>
            </a:r>
            <a:r>
              <a:rPr lang="en-US" dirty="0" smtClean="0"/>
              <a:t>Party.</a:t>
            </a:r>
          </a:p>
          <a:p>
            <a:r>
              <a:rPr lang="en-US" dirty="0" smtClean="0"/>
              <a:t>national </a:t>
            </a:r>
            <a:r>
              <a:rPr lang="en-US" dirty="0"/>
              <a:t>policy is determined by a 20-member Politburo of the Chinese Communist Party (CCP) and, more importantly, its 7-member Standing Committee</a:t>
            </a:r>
            <a:r>
              <a:rPr lang="en-US" dirty="0" smtClean="0"/>
              <a:t>.</a:t>
            </a:r>
          </a:p>
          <a:p>
            <a:r>
              <a:rPr lang="en-US" dirty="0"/>
              <a:t>The president (currently Hu Jintao) is chief of state, chosen by the 2,987 members of the National People's </a:t>
            </a:r>
            <a:r>
              <a:rPr lang="en-US" dirty="0" smtClean="0"/>
              <a:t>Congress.</a:t>
            </a:r>
          </a:p>
          <a:p>
            <a:r>
              <a:rPr lang="en-US" dirty="0"/>
              <a:t>Hu is also the general secretary of the CCP, considered the government's most powerful position</a:t>
            </a: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838200"/>
            <a:ext cx="2390775" cy="1295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76541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China</a:t>
            </a:r>
            <a:endParaRPr lang="en-US" dirty="0"/>
          </a:p>
        </p:txBody>
      </p:sp>
      <p:sp>
        <p:nvSpPr>
          <p:cNvPr id="3" name="Content Placeholder 2"/>
          <p:cNvSpPr>
            <a:spLocks noGrp="1"/>
          </p:cNvSpPr>
          <p:nvPr>
            <p:ph idx="1"/>
          </p:nvPr>
        </p:nvSpPr>
        <p:spPr/>
        <p:txBody>
          <a:bodyPr/>
          <a:lstStyle/>
          <a:p>
            <a:r>
              <a:rPr lang="en-US" dirty="0"/>
              <a:t>The premier (currently Wen </a:t>
            </a:r>
            <a:r>
              <a:rPr lang="en-US" dirty="0" err="1"/>
              <a:t>Jiabao</a:t>
            </a:r>
            <a:r>
              <a:rPr lang="en-US" dirty="0"/>
              <a:t>) is head of government and is nominated by the president and confirmed by Congress. </a:t>
            </a:r>
            <a:endParaRPr lang="en-US" dirty="0" smtClean="0"/>
          </a:p>
          <a:p>
            <a:r>
              <a:rPr lang="en-US" dirty="0" smtClean="0"/>
              <a:t>Members </a:t>
            </a:r>
            <a:r>
              <a:rPr lang="en-US" dirty="0"/>
              <a:t>of Congress are indirectly elected at local levels. </a:t>
            </a:r>
            <a:endParaRPr lang="en-US" dirty="0" smtClean="0"/>
          </a:p>
          <a:p>
            <a:r>
              <a:rPr lang="en-US" dirty="0" smtClean="0"/>
              <a:t>In </a:t>
            </a:r>
            <a:r>
              <a:rPr lang="en-US" dirty="0"/>
              <a:t>about half of all villages, local leaders are elected rather than appointed. </a:t>
            </a:r>
            <a:endParaRPr lang="en-US" dirty="0" smtClean="0"/>
          </a:p>
          <a:p>
            <a:r>
              <a:rPr lang="en-US" dirty="0" smtClean="0"/>
              <a:t>The </a:t>
            </a:r>
            <a:r>
              <a:rPr lang="en-US" dirty="0"/>
              <a:t>voting age is 18. </a:t>
            </a:r>
            <a:endParaRPr lang="en-US" dirty="0" smtClean="0"/>
          </a:p>
          <a:p>
            <a:endParaRPr lang="en-US" dirty="0"/>
          </a:p>
        </p:txBody>
      </p:sp>
    </p:spTree>
    <p:extLst>
      <p:ext uri="{BB962C8B-B14F-4D97-AF65-F5344CB8AC3E}">
        <p14:creationId xmlns:p14="http://schemas.microsoft.com/office/powerpoint/2010/main" val="347531367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Japan </a:t>
            </a:r>
            <a:r>
              <a:rPr lang="en-US" dirty="0"/>
              <a:t>is a constitutional </a:t>
            </a:r>
            <a:r>
              <a:rPr lang="en-US" dirty="0" smtClean="0"/>
              <a:t>monarchy</a:t>
            </a:r>
          </a:p>
          <a:p>
            <a:r>
              <a:rPr lang="en-US" dirty="0"/>
              <a:t>Emperor Akihito is head of state but has no governing power. The emperor is deeply respected by the Japanese people</a:t>
            </a:r>
            <a:r>
              <a:rPr lang="en-US" dirty="0" smtClean="0"/>
              <a:t>.</a:t>
            </a:r>
          </a:p>
          <a:p>
            <a:r>
              <a:rPr lang="en-US" dirty="0"/>
              <a:t>Traditionally, the emperor's line was allowed to pass only through men, but in recent years, there have been discussions about amending the succession laws to include women, because the number of men in line for the throne has drastically decreased.</a:t>
            </a:r>
          </a:p>
        </p:txBody>
      </p:sp>
    </p:spTree>
    <p:extLst>
      <p:ext uri="{BB962C8B-B14F-4D97-AF65-F5344CB8AC3E}">
        <p14:creationId xmlns:p14="http://schemas.microsoft.com/office/powerpoint/2010/main" val="10474422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Content Placeholder 2"/>
          <p:cNvSpPr>
            <a:spLocks noGrp="1"/>
          </p:cNvSpPr>
          <p:nvPr>
            <p:ph idx="1"/>
          </p:nvPr>
        </p:nvSpPr>
        <p:spPr/>
        <p:txBody>
          <a:bodyPr>
            <a:normAutofit fontScale="85000" lnSpcReduction="10000"/>
          </a:bodyPr>
          <a:lstStyle/>
          <a:p>
            <a:r>
              <a:rPr lang="en-US" dirty="0"/>
              <a:t>The prime minister (currently Yoshihiko Noda) is head of </a:t>
            </a:r>
            <a:r>
              <a:rPr lang="en-US" dirty="0" smtClean="0"/>
              <a:t>government. (This can be compared to the English government, the Queen has no political power and the prime minister is the head of government)</a:t>
            </a:r>
          </a:p>
          <a:p>
            <a:r>
              <a:rPr lang="en-US" dirty="0"/>
              <a:t>The prime minister and a cabinet form the executive branch. Japan's legislature, called the Diet, consists of a 242-seat House of Councilors (the upper house) and a 480-seat House of Representatives (the lower house). </a:t>
            </a:r>
            <a:endParaRPr lang="en-US" dirty="0" smtClean="0"/>
          </a:p>
          <a:p>
            <a:r>
              <a:rPr lang="en-US" dirty="0"/>
              <a:t>Councilors are elected to six-year terms; representatives are elected to four-year terms.</a:t>
            </a:r>
          </a:p>
        </p:txBody>
      </p:sp>
      <p:pic>
        <p:nvPicPr>
          <p:cNvPr id="3074"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24200" y="495300"/>
            <a:ext cx="976745" cy="175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817587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Japan</a:t>
            </a:r>
            <a:endParaRPr lang="en-US" dirty="0"/>
          </a:p>
        </p:txBody>
      </p:sp>
      <p:sp>
        <p:nvSpPr>
          <p:cNvPr id="3" name="Content Placeholder 2"/>
          <p:cNvSpPr>
            <a:spLocks noGrp="1"/>
          </p:cNvSpPr>
          <p:nvPr>
            <p:ph idx="1"/>
          </p:nvPr>
        </p:nvSpPr>
        <p:spPr/>
        <p:txBody>
          <a:bodyPr/>
          <a:lstStyle/>
          <a:p>
            <a:r>
              <a:rPr lang="en-US" dirty="0"/>
              <a:t>More than one hundred seats in the Diet are held by second or third generations of a family, as voter loyalty to a local political family is often stronger than a desire for qualified candidates</a:t>
            </a:r>
            <a:r>
              <a:rPr lang="en-US" dirty="0" smtClean="0"/>
              <a:t>.</a:t>
            </a:r>
          </a:p>
          <a:p>
            <a:r>
              <a:rPr lang="en-US" dirty="0"/>
              <a:t>The voting age is </a:t>
            </a:r>
            <a:r>
              <a:rPr lang="en-US" dirty="0" smtClean="0"/>
              <a:t>20</a:t>
            </a:r>
            <a:endParaRPr lang="en-US" dirty="0"/>
          </a:p>
        </p:txBody>
      </p:sp>
    </p:spTree>
    <p:extLst>
      <p:ext uri="{BB962C8B-B14F-4D97-AF65-F5344CB8AC3E}">
        <p14:creationId xmlns:p14="http://schemas.microsoft.com/office/powerpoint/2010/main" val="360320133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 Cited </a:t>
            </a:r>
            <a:endParaRPr lang="en-US" dirty="0"/>
          </a:p>
        </p:txBody>
      </p:sp>
      <p:sp>
        <p:nvSpPr>
          <p:cNvPr id="3" name="Content Placeholder 2"/>
          <p:cNvSpPr>
            <a:spLocks noGrp="1"/>
          </p:cNvSpPr>
          <p:nvPr>
            <p:ph idx="1"/>
          </p:nvPr>
        </p:nvSpPr>
        <p:spPr/>
        <p:txBody>
          <a:bodyPr/>
          <a:lstStyle/>
          <a:p>
            <a:r>
              <a:rPr lang="en-US" dirty="0"/>
              <a:t>"China." </a:t>
            </a:r>
            <a:r>
              <a:rPr lang="en-US" dirty="0" err="1"/>
              <a:t>CultureGrams</a:t>
            </a:r>
            <a:r>
              <a:rPr lang="en-US" dirty="0"/>
              <a:t> Online Edition. </a:t>
            </a:r>
            <a:r>
              <a:rPr lang="en-US" dirty="0" err="1"/>
              <a:t>ProQuest</a:t>
            </a:r>
            <a:r>
              <a:rPr lang="en-US" dirty="0"/>
              <a:t>, 2012. Web. </a:t>
            </a:r>
            <a:r>
              <a:rPr lang="en-US" dirty="0" smtClean="0"/>
              <a:t>30 April </a:t>
            </a:r>
            <a:r>
              <a:rPr lang="en-US" dirty="0"/>
              <a:t>2012.</a:t>
            </a:r>
          </a:p>
          <a:p>
            <a:r>
              <a:rPr lang="en-US" dirty="0"/>
              <a:t>"Japan." </a:t>
            </a:r>
            <a:r>
              <a:rPr lang="en-US" dirty="0" err="1"/>
              <a:t>CultureGrams</a:t>
            </a:r>
            <a:r>
              <a:rPr lang="en-US" dirty="0"/>
              <a:t> Online Edition. </a:t>
            </a:r>
            <a:r>
              <a:rPr lang="en-US" dirty="0" err="1"/>
              <a:t>ProQuest</a:t>
            </a:r>
            <a:r>
              <a:rPr lang="en-US" dirty="0"/>
              <a:t>, 2012. Web. </a:t>
            </a:r>
            <a:r>
              <a:rPr lang="en-US" dirty="0" smtClean="0"/>
              <a:t>2 </a:t>
            </a:r>
            <a:r>
              <a:rPr lang="en-US" dirty="0"/>
              <a:t>May 2012.</a:t>
            </a:r>
          </a:p>
          <a:p>
            <a:endParaRPr lang="en-US" dirty="0"/>
          </a:p>
        </p:txBody>
      </p:sp>
    </p:spTree>
    <p:extLst>
      <p:ext uri="{BB962C8B-B14F-4D97-AF65-F5344CB8AC3E}">
        <p14:creationId xmlns:p14="http://schemas.microsoft.com/office/powerpoint/2010/main" val="355490674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56</TotalTime>
  <Words>390</Words>
  <Application>Microsoft Office PowerPoint</Application>
  <PresentationFormat>On-screen Show (4:3)</PresentationFormat>
  <Paragraphs>26</Paragraphs>
  <Slides>7</Slides>
  <Notes>0</Notes>
  <HiddenSlides>0</HiddenSlides>
  <MMClips>0</MMClips>
  <ScaleCrop>false</ScaleCrop>
  <HeadingPairs>
    <vt:vector size="4" baseType="variant">
      <vt:variant>
        <vt:lpstr>Theme</vt:lpstr>
      </vt:variant>
      <vt:variant>
        <vt:i4>1</vt:i4>
      </vt:variant>
      <vt:variant>
        <vt:lpstr>Slide Titles</vt:lpstr>
      </vt:variant>
      <vt:variant>
        <vt:i4>7</vt:i4>
      </vt:variant>
    </vt:vector>
  </HeadingPairs>
  <TitlesOfParts>
    <vt:vector size="8" baseType="lpstr">
      <vt:lpstr>Austin</vt:lpstr>
      <vt:lpstr>Politics of Japan and China</vt:lpstr>
      <vt:lpstr>China</vt:lpstr>
      <vt:lpstr>China</vt:lpstr>
      <vt:lpstr>Japan</vt:lpstr>
      <vt:lpstr>Japan</vt:lpstr>
      <vt:lpstr>Japan</vt:lpstr>
      <vt:lpstr>Work Cited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Politics of Japan and China</dc:title>
  <dc:creator>mboe</dc:creator>
  <cp:lastModifiedBy>Caitlin Mundy</cp:lastModifiedBy>
  <cp:revision>9</cp:revision>
  <dcterms:created xsi:type="dcterms:W3CDTF">2012-05-07T12:56:16Z</dcterms:created>
  <dcterms:modified xsi:type="dcterms:W3CDTF">2012-05-07T13:58:16Z</dcterms:modified>
</cp:coreProperties>
</file>